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0"/>
  </p:notesMasterIdLst>
  <p:sldIdLst>
    <p:sldId id="256" r:id="rId2"/>
    <p:sldId id="264" r:id="rId3"/>
    <p:sldId id="265" r:id="rId4"/>
    <p:sldId id="269" r:id="rId5"/>
    <p:sldId id="267" r:id="rId6"/>
    <p:sldId id="266" r:id="rId7"/>
    <p:sldId id="270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1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8/4/17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4C52B-63B2-D449-BAFA-0D0ECDF195F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7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D4C52B-63B2-D449-BAFA-0D0ECDF195F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532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8/4/17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csed.fu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5js.org/reference/#/p5/background" TargetMode="External"/><Relationship Id="rId3" Type="http://schemas.openxmlformats.org/officeDocument/2006/relationships/hyperlink" Target="https://p5js.org/reference/#/p5/random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p5js.org/reference/#/p5/keyPressed" TargetMode="Externa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Functions &amp; Interactivity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</a:p>
          <a:p>
            <a:r>
              <a:rPr lang="en-US" dirty="0" smtClean="0">
                <a:hlinkClick r:id="rId2"/>
              </a:rPr>
              <a:t>http://csed.fun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What is a </a:t>
            </a:r>
            <a:r>
              <a:rPr lang="en-US" dirty="0" smtClean="0"/>
              <a:t>function and why is it useful?</a:t>
            </a:r>
            <a:endParaRPr lang="en-US" dirty="0" smtClean="0"/>
          </a:p>
          <a:p>
            <a:r>
              <a:rPr lang="en-US" dirty="0" smtClean="0"/>
              <a:t>What is a keyword</a:t>
            </a:r>
            <a:r>
              <a:rPr lang="en-US" dirty="0" smtClean="0"/>
              <a:t>?</a:t>
            </a:r>
          </a:p>
          <a:p>
            <a:r>
              <a:rPr lang="en-US" dirty="0" smtClean="0"/>
              <a:t>What is the difference between implementing and calling a function?</a:t>
            </a:r>
          </a:p>
          <a:p>
            <a:r>
              <a:rPr lang="en-US" dirty="0" smtClean="0"/>
              <a:t>How are the x and y values for arcs and rectangles different in p5.js?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3192" y="714066"/>
            <a:ext cx="5451627" cy="53971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“Chunk” code into meaningful tasks/instruction sets.</a:t>
            </a:r>
          </a:p>
          <a:p>
            <a:r>
              <a:rPr lang="en-US" dirty="0"/>
              <a:t>Allow for code to be repeated more </a:t>
            </a:r>
            <a:r>
              <a:rPr lang="en-US" dirty="0" smtClean="0"/>
              <a:t>easily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In p5.js,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b="1" dirty="0"/>
              <a:t>setup() </a:t>
            </a:r>
            <a:r>
              <a:rPr lang="en-US" dirty="0"/>
              <a:t>is called when the program is first run, just like Arduino</a:t>
            </a:r>
          </a:p>
          <a:p>
            <a:r>
              <a:rPr lang="en-US" dirty="0"/>
              <a:t>Arduino has </a:t>
            </a:r>
            <a:r>
              <a:rPr lang="en-US" b="1" dirty="0"/>
              <a:t>loop()</a:t>
            </a:r>
            <a:r>
              <a:rPr lang="en-US" dirty="0"/>
              <a:t> that infinitely repeats, in p5.js, we use </a:t>
            </a:r>
            <a:r>
              <a:rPr lang="en-US" b="1" dirty="0"/>
              <a:t>draw()</a:t>
            </a:r>
          </a:p>
          <a:p>
            <a:pPr marL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19095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Courier" charset="0"/>
                <a:cs typeface="Courier" charset="0"/>
              </a:rPr>
              <a:t>Try it: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random()</a:t>
            </a:r>
            <a:r>
              <a:rPr lang="en-US" dirty="0" smtClean="0"/>
              <a:t> and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draw()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Duplicate your creature sketch to </a:t>
            </a:r>
            <a:r>
              <a:rPr lang="en-US" dirty="0" smtClean="0"/>
              <a:t>creatureV2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Move everything in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setup()</a:t>
            </a:r>
            <a:r>
              <a:rPr lang="en-US" dirty="0"/>
              <a:t> </a:t>
            </a:r>
            <a:r>
              <a:rPr lang="en-US" i="1" dirty="0"/>
              <a:t>EXCEPT creating the canvas and setting the background</a:t>
            </a:r>
            <a:r>
              <a:rPr lang="en-US" dirty="0"/>
              <a:t> to a new function called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draw()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Set the background to a random color (explore </a:t>
            </a:r>
            <a:r>
              <a:rPr lang="en-US" b="1" dirty="0">
                <a:latin typeface="Courier" charset="0"/>
                <a:ea typeface="Courier" charset="0"/>
                <a:cs typeface="Courier" charset="0"/>
                <a:hlinkClick r:id="rId2"/>
              </a:rPr>
              <a:t>background()</a:t>
            </a:r>
            <a:r>
              <a:rPr lang="en-US" dirty="0"/>
              <a:t> and </a:t>
            </a:r>
            <a:r>
              <a:rPr lang="en-US" b="1" dirty="0">
                <a:latin typeface="Courier" charset="0"/>
                <a:ea typeface="Courier" charset="0"/>
                <a:cs typeface="Courier" charset="0"/>
                <a:hlinkClick r:id="rId3"/>
              </a:rPr>
              <a:t>random()</a:t>
            </a:r>
            <a:r>
              <a:rPr lang="en-US" dirty="0"/>
              <a:t> in the docs)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Try moving the background to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draw()</a:t>
            </a:r>
            <a:r>
              <a:rPr lang="en-US" dirty="0"/>
              <a:t> and see what happens. Why does this happen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196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Interactivity through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Consider the code here</a:t>
            </a:r>
          </a:p>
          <a:p>
            <a:pPr lvl="1"/>
            <a:r>
              <a:rPr lang="en-US" dirty="0" smtClean="0"/>
              <a:t>What is happening on Line 1?</a:t>
            </a:r>
          </a:p>
          <a:p>
            <a:pPr lvl="1"/>
            <a:r>
              <a:rPr lang="en-US" dirty="0" smtClean="0"/>
              <a:t>Line 8?</a:t>
            </a:r>
          </a:p>
          <a:p>
            <a:pPr lvl="1"/>
            <a:r>
              <a:rPr lang="en-US" dirty="0" smtClean="0"/>
              <a:t>Lines 11-13?</a:t>
            </a:r>
          </a:p>
          <a:p>
            <a:pPr lvl="1"/>
            <a:r>
              <a:rPr lang="en-US" dirty="0" smtClean="0"/>
              <a:t>What do you expect to see when you first run the program?</a:t>
            </a:r>
          </a:p>
          <a:p>
            <a:pPr lvl="1"/>
            <a:r>
              <a:rPr lang="en-US" dirty="0" smtClean="0"/>
              <a:t>What about after you push &lt;enter&gt; on the keyboard?</a:t>
            </a:r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>
              <a:buNone/>
            </a:pPr>
            <a:r>
              <a:rPr lang="en-US" b="1" dirty="0" smtClean="0">
                <a:latin typeface="Courier" charset="0"/>
                <a:ea typeface="Courier" charset="0"/>
                <a:cs typeface="Courier" charset="0"/>
                <a:hlinkClick r:id="rId2"/>
              </a:rPr>
              <a:t>keyPressed()</a:t>
            </a:r>
            <a:r>
              <a:rPr lang="en-US" dirty="0" smtClean="0"/>
              <a:t> is built-in function that you can find in the p5.js API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3796" y="1934397"/>
            <a:ext cx="4991013" cy="2359817"/>
          </a:xfrm>
        </p:spPr>
      </p:pic>
    </p:spTree>
    <p:extLst>
      <p:ext uri="{BB962C8B-B14F-4D97-AF65-F5344CB8AC3E}">
        <p14:creationId xmlns:p14="http://schemas.microsoft.com/office/powerpoint/2010/main" val="1779027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the Creature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Let’s try something using the fact that the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draw()</a:t>
            </a:r>
            <a:r>
              <a:rPr lang="en-US" dirty="0" smtClean="0"/>
              <a:t> function is being called repeatedly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Add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translate(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mouseX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mouseY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  <a:r>
              <a:rPr lang="en-US" dirty="0" smtClean="0"/>
              <a:t> at the top of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draw()</a:t>
            </a:r>
            <a:r>
              <a:rPr lang="en-US" dirty="0" smtClean="0"/>
              <a:t> (inside the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{}</a:t>
            </a:r>
            <a:r>
              <a:rPr lang="en-US" dirty="0" smtClean="0"/>
              <a:t>s though) </a:t>
            </a:r>
          </a:p>
          <a:p>
            <a:pPr lvl="1"/>
            <a:r>
              <a:rPr lang="en-US" dirty="0" smtClean="0"/>
              <a:t>Note </a:t>
            </a:r>
            <a:r>
              <a:rPr lang="en-US" dirty="0"/>
              <a:t>that </a:t>
            </a:r>
            <a:r>
              <a:rPr lang="en-US" sz="2000" b="1" spc="10" dirty="0" smtClean="0">
                <a:latin typeface="Courier" charset="0"/>
                <a:ea typeface="Courier" charset="0"/>
                <a:cs typeface="Courier" charset="0"/>
              </a:rPr>
              <a:t>mouse</a:t>
            </a:r>
            <a:r>
              <a:rPr lang="en-US" dirty="0" smtClean="0"/>
              <a:t> </a:t>
            </a:r>
            <a:r>
              <a:rPr lang="en-US" dirty="0"/>
              <a:t>is written in lowercase letters, and the </a:t>
            </a:r>
            <a:r>
              <a:rPr lang="en-US" sz="2000" b="1" spc="10" dirty="0">
                <a:latin typeface="Courier" charset="0"/>
                <a:ea typeface="Courier" charset="0"/>
                <a:cs typeface="Courier" charset="0"/>
              </a:rPr>
              <a:t>X</a:t>
            </a:r>
            <a:r>
              <a:rPr lang="en-US" dirty="0"/>
              <a:t> and </a:t>
            </a:r>
            <a:r>
              <a:rPr lang="en-US" sz="2000" b="1" spc="10" dirty="0">
                <a:latin typeface="Courier" charset="0"/>
                <a:ea typeface="Courier" charset="0"/>
                <a:cs typeface="Courier" charset="0"/>
              </a:rPr>
              <a:t>Y</a:t>
            </a:r>
            <a:r>
              <a:rPr lang="en-US" dirty="0"/>
              <a:t> are uppercase; this is </a:t>
            </a:r>
            <a:r>
              <a:rPr lang="en-US" dirty="0" smtClean="0"/>
              <a:t>required, as these are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keywords</a:t>
            </a:r>
            <a:r>
              <a:rPr lang="en-US" dirty="0" smtClean="0"/>
              <a:t> in p5.js</a:t>
            </a:r>
          </a:p>
          <a:p>
            <a:r>
              <a:rPr lang="en-US" dirty="0" smtClean="0"/>
              <a:t>After </a:t>
            </a:r>
            <a:r>
              <a:rPr lang="en-US" dirty="0"/>
              <a:t>adding the </a:t>
            </a:r>
            <a:r>
              <a:rPr lang="en-US" dirty="0" smtClean="0"/>
              <a:t>code, </a:t>
            </a:r>
            <a:r>
              <a:rPr lang="en-US" dirty="0"/>
              <a:t>run your program and move your mouse</a:t>
            </a:r>
            <a:r>
              <a:rPr lang="en-US" dirty="0" smtClean="0"/>
              <a:t>. </a:t>
            </a:r>
          </a:p>
          <a:p>
            <a:pPr lvl="1"/>
            <a:r>
              <a:rPr lang="en-US" dirty="0" smtClean="0"/>
              <a:t>What happened? </a:t>
            </a:r>
          </a:p>
          <a:p>
            <a:pPr lvl="1"/>
            <a:r>
              <a:rPr lang="en-US" dirty="0" smtClean="0"/>
              <a:t>Why?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602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Repeat a shape on the Canvas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Let’s create a background of rolling hills for our creature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91250" y="1828800"/>
            <a:ext cx="4351338" cy="4351338"/>
          </a:xfrm>
          <a:ln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1872" y="2753518"/>
            <a:ext cx="3911600" cy="25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04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about functions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mtClean="0"/>
              <a:t>Define/implement</a:t>
            </a:r>
          </a:p>
          <a:p>
            <a:pPr lvl="2"/>
            <a:r>
              <a:rPr lang="en-US" smtClean="0"/>
              <a:t>put stuff in the {}s</a:t>
            </a:r>
          </a:p>
          <a:p>
            <a:pPr lvl="1"/>
            <a:r>
              <a:rPr lang="en-US" smtClean="0"/>
              <a:t>Use/call</a:t>
            </a:r>
          </a:p>
          <a:p>
            <a:pPr lvl="2"/>
            <a:r>
              <a:rPr lang="en-US" smtClean="0"/>
              <a:t>tell the function to execute</a:t>
            </a:r>
          </a:p>
          <a:p>
            <a:pPr lvl="1"/>
            <a:r>
              <a:rPr lang="en-US" smtClean="0"/>
              <a:t>Overriding</a:t>
            </a:r>
          </a:p>
          <a:p>
            <a:pPr lvl="2"/>
            <a:r>
              <a:rPr lang="en-US" smtClean="0"/>
              <a:t>give a new definition/implementation to an inherited 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72886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D70D5E"/>
      </a:accent2>
      <a:accent3>
        <a:srgbClr val="98037E"/>
      </a:accent3>
      <a:accent4>
        <a:srgbClr val="68027D"/>
      </a:accent4>
      <a:accent5>
        <a:srgbClr val="095ACA"/>
      </a:accent5>
      <a:accent6>
        <a:srgbClr val="063597"/>
      </a:accent6>
      <a:hlink>
        <a:srgbClr val="17BBFD"/>
      </a:hlink>
      <a:folHlink>
        <a:srgbClr val="FF79C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5264</TotalTime>
  <Words>354</Words>
  <Application>Microsoft Macintosh PowerPoint</Application>
  <PresentationFormat>Widescreen</PresentationFormat>
  <Paragraphs>47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Century Schoolbook</vt:lpstr>
      <vt:lpstr>Courier</vt:lpstr>
      <vt:lpstr>Mangal</vt:lpstr>
      <vt:lpstr>Wingdings 2</vt:lpstr>
      <vt:lpstr>Arial</vt:lpstr>
      <vt:lpstr>View</vt:lpstr>
      <vt:lpstr>Functions &amp; Interactivity</vt:lpstr>
      <vt:lpstr>Learning Goals</vt:lpstr>
      <vt:lpstr>Functions</vt:lpstr>
      <vt:lpstr>Try it: random() and draw()</vt:lpstr>
      <vt:lpstr>Interactivity through Events</vt:lpstr>
      <vt:lpstr>Move the Creature</vt:lpstr>
      <vt:lpstr>Repeat a shape on the Canvas</vt:lpstr>
      <vt:lpstr>More about functions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82</cp:revision>
  <dcterms:created xsi:type="dcterms:W3CDTF">2017-07-25T19:47:15Z</dcterms:created>
  <dcterms:modified xsi:type="dcterms:W3CDTF">2017-08-05T05:38:53Z</dcterms:modified>
</cp:coreProperties>
</file>

<file path=docProps/thumbnail.jpeg>
</file>